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erif"/>
      <p:regular r:id="rId20"/>
      <p:bold r:id="rId21"/>
      <p:italic r:id="rId22"/>
      <p:boldItalic r:id="rId23"/>
    </p:embeddedFont>
    <p:embeddedFont>
      <p:font typeface="Noto Emoji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Roboto Light"/>
      <p:regular r:id="rId34"/>
      <p:bold r:id="rId35"/>
      <p:italic r:id="rId36"/>
      <p:boldItalic r:id="rId37"/>
    </p:embeddedFont>
    <p:embeddedFont>
      <p:font typeface="Roboto Serif SemiBold"/>
      <p:regular r:id="rId38"/>
      <p:bold r:id="rId39"/>
      <p:italic r:id="rId40"/>
      <p:boldItalic r:id="rId41"/>
    </p:embeddedFont>
    <p:embeddedFont>
      <p:font typeface="Roboto Serif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SemiBold-italic.fntdata"/><Relationship Id="rId20" Type="http://schemas.openxmlformats.org/officeDocument/2006/relationships/font" Target="fonts/RobotoSerif-regular.fntdata"/><Relationship Id="rId42" Type="http://schemas.openxmlformats.org/officeDocument/2006/relationships/font" Target="fonts/RobotoSerifMedium-regular.fntdata"/><Relationship Id="rId41" Type="http://schemas.openxmlformats.org/officeDocument/2006/relationships/font" Target="fonts/RobotoSerifSemiBold-boldItalic.fntdata"/><Relationship Id="rId22" Type="http://schemas.openxmlformats.org/officeDocument/2006/relationships/font" Target="fonts/RobotoSerif-italic.fntdata"/><Relationship Id="rId44" Type="http://schemas.openxmlformats.org/officeDocument/2006/relationships/font" Target="fonts/RobotoSerifMedium-italic.fntdata"/><Relationship Id="rId21" Type="http://schemas.openxmlformats.org/officeDocument/2006/relationships/font" Target="fonts/RobotoSerif-bold.fntdata"/><Relationship Id="rId43" Type="http://schemas.openxmlformats.org/officeDocument/2006/relationships/font" Target="fonts/RobotoSerifMedium-bold.fntdata"/><Relationship Id="rId24" Type="http://schemas.openxmlformats.org/officeDocument/2006/relationships/font" Target="fonts/NotoEmoji-regular.fntdata"/><Relationship Id="rId23" Type="http://schemas.openxmlformats.org/officeDocument/2006/relationships/font" Target="fonts/RobotoSerif-boldItalic.fntdata"/><Relationship Id="rId45" Type="http://schemas.openxmlformats.org/officeDocument/2006/relationships/font" Target="fonts/RobotoSerif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NotoEmoji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.fntdata"/><Relationship Id="rId12" Type="http://schemas.openxmlformats.org/officeDocument/2006/relationships/slide" Target="slides/slide7.xml"/><Relationship Id="rId34" Type="http://schemas.openxmlformats.org/officeDocument/2006/relationships/font" Target="fonts/RobotoLight-regular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italic.fntdata"/><Relationship Id="rId17" Type="http://schemas.openxmlformats.org/officeDocument/2006/relationships/slide" Target="slides/slide12.xml"/><Relationship Id="rId39" Type="http://schemas.openxmlformats.org/officeDocument/2006/relationships/font" Target="fonts/RobotoSerifSemiBold-bold.fntdata"/><Relationship Id="rId16" Type="http://schemas.openxmlformats.org/officeDocument/2006/relationships/slide" Target="slides/slide11.xml"/><Relationship Id="rId38" Type="http://schemas.openxmlformats.org/officeDocument/2006/relationships/font" Target="fonts/RobotoSerif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21b4d01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21b4d01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Melodie : Slide 1-4, 12-14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Hamza : 7-8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: 5,6, 9-11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21b4d018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21b4d018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21b4d01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21b4d01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21b4d018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21b4d018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21b4d018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21b4d018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21b4d01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21b4d01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21b4d018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21b4d018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21b4d018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21b4d018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21b4d018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21b4d018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21b4d018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21b4d018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21b4d0189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21b4d0189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21b4d018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621b4d018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621b4d018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621b4d018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6d563b40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6d563b40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4" y="1463846"/>
            <a:ext cx="4728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552100"/>
            <a:ext cx="38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None/>
              <a:defRPr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" name="Google Shape;53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" name="Google Shape;86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26" name="Google Shape;126;p2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330299" y="-1669950"/>
            <a:ext cx="8483400" cy="8483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650850" y="-1349400"/>
            <a:ext cx="7842300" cy="7842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650850" y="1825650"/>
            <a:ext cx="7842300" cy="14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330299" y="-1669950"/>
            <a:ext cx="8483400" cy="8483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650850" y="-1349400"/>
            <a:ext cx="7842300" cy="784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650850" y="1825650"/>
            <a:ext cx="7842300" cy="14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icker Bank">
  <p:cSld name="SECTION_HEADER_1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330299" y="-1669950"/>
            <a:ext cx="8483400" cy="8483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lt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650850" y="-1349400"/>
            <a:ext cx="7842300" cy="784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1509750" y="807488"/>
            <a:ext cx="61245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b="1" sz="42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1847850" y="1559575"/>
            <a:ext cx="54483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Char char="■"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3" type="body"/>
          </p:nvPr>
        </p:nvSpPr>
        <p:spPr>
          <a:xfrm>
            <a:off x="1509750" y="1763213"/>
            <a:ext cx="6124500" cy="25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1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1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1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1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1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1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b="1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 b="1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 Serif"/>
              <a:buNone/>
              <a:defRPr b="1" sz="4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None/>
              <a:defRPr b="1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body"/>
          </p:nvPr>
        </p:nvSpPr>
        <p:spPr>
          <a:xfrm>
            <a:off x="2827800" y="1744500"/>
            <a:ext cx="3488400" cy="21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5"/>
          <p:cNvSpPr/>
          <p:nvPr/>
        </p:nvSpPr>
        <p:spPr>
          <a:xfrm flipH="1">
            <a:off x="-2099288" y="669925"/>
            <a:ext cx="4196100" cy="4196100"/>
          </a:xfrm>
          <a:prstGeom prst="pie">
            <a:avLst>
              <a:gd fmla="val 5398085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7053962" y="669925"/>
            <a:ext cx="4196100" cy="4196100"/>
          </a:xfrm>
          <a:prstGeom prst="pie">
            <a:avLst>
              <a:gd fmla="val 5398085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2827800" y="1744500"/>
            <a:ext cx="3488400" cy="21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/>
          <p:nvPr/>
        </p:nvSpPr>
        <p:spPr>
          <a:xfrm flipH="1">
            <a:off x="-2099288" y="669925"/>
            <a:ext cx="4196100" cy="4196100"/>
          </a:xfrm>
          <a:prstGeom prst="pie">
            <a:avLst>
              <a:gd fmla="val 5398085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7053962" y="669925"/>
            <a:ext cx="4196100" cy="4196100"/>
          </a:xfrm>
          <a:prstGeom prst="pie">
            <a:avLst>
              <a:gd fmla="val 5398085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6"/>
          <p:cNvSpPr txBox="1"/>
          <p:nvPr>
            <p:ph idx="2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b="1" sz="42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 type="twoColTx">
  <p:cSld name="TITLE_AND_TWO_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4269825" y="1524575"/>
            <a:ext cx="4562400" cy="28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7"/>
          <p:cNvSpPr txBox="1"/>
          <p:nvPr>
            <p:ph idx="2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b="1" sz="42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62" name="Google Shape;162;p27"/>
          <p:cNvSpPr/>
          <p:nvPr/>
        </p:nvSpPr>
        <p:spPr>
          <a:xfrm>
            <a:off x="283475" y="1477523"/>
            <a:ext cx="3185700" cy="3185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63" name="Google Shape;163;p27"/>
          <p:cNvSpPr/>
          <p:nvPr>
            <p:ph idx="3" type="pic"/>
          </p:nvPr>
        </p:nvSpPr>
        <p:spPr>
          <a:xfrm>
            <a:off x="471125" y="1278125"/>
            <a:ext cx="3309900" cy="3309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 type="titleOnly">
  <p:cSld name="TITLE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8"/>
          <p:cNvSpPr txBox="1"/>
          <p:nvPr>
            <p:ph idx="1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b="1" sz="42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67" name="Google Shape;167;p28"/>
          <p:cNvSpPr/>
          <p:nvPr/>
        </p:nvSpPr>
        <p:spPr>
          <a:xfrm flipH="1">
            <a:off x="-1649150" y="1434888"/>
            <a:ext cx="2273700" cy="2273700"/>
          </a:xfrm>
          <a:prstGeom prst="pie">
            <a:avLst>
              <a:gd fmla="val 5398085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8"/>
          <p:cNvSpPr/>
          <p:nvPr/>
        </p:nvSpPr>
        <p:spPr>
          <a:xfrm flipH="1" rot="10800000">
            <a:off x="8519450" y="1434888"/>
            <a:ext cx="2273700" cy="2273700"/>
          </a:xfrm>
          <a:prstGeom prst="pie">
            <a:avLst>
              <a:gd fmla="val 5398085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8"/>
          <p:cNvSpPr/>
          <p:nvPr>
            <p:ph idx="2" type="pic"/>
          </p:nvPr>
        </p:nvSpPr>
        <p:spPr>
          <a:xfrm>
            <a:off x="893000" y="1434888"/>
            <a:ext cx="2273700" cy="2273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8"/>
          <p:cNvSpPr txBox="1"/>
          <p:nvPr>
            <p:ph idx="3" type="subTitle"/>
          </p:nvPr>
        </p:nvSpPr>
        <p:spPr>
          <a:xfrm>
            <a:off x="956150" y="3857063"/>
            <a:ext cx="2147400" cy="2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8"/>
          <p:cNvSpPr txBox="1"/>
          <p:nvPr>
            <p:ph idx="4" type="body"/>
          </p:nvPr>
        </p:nvSpPr>
        <p:spPr>
          <a:xfrm>
            <a:off x="956150" y="4115766"/>
            <a:ext cx="2147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/>
        </p:txBody>
      </p:sp>
      <p:sp>
        <p:nvSpPr>
          <p:cNvPr id="172" name="Google Shape;172;p28"/>
          <p:cNvSpPr/>
          <p:nvPr>
            <p:ph idx="5" type="pic"/>
          </p:nvPr>
        </p:nvSpPr>
        <p:spPr>
          <a:xfrm>
            <a:off x="3435150" y="1434888"/>
            <a:ext cx="2273700" cy="2273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8"/>
          <p:cNvSpPr/>
          <p:nvPr>
            <p:ph idx="6" type="pic"/>
          </p:nvPr>
        </p:nvSpPr>
        <p:spPr>
          <a:xfrm>
            <a:off x="5977300" y="1434888"/>
            <a:ext cx="2273700" cy="2273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8"/>
          <p:cNvSpPr txBox="1"/>
          <p:nvPr>
            <p:ph idx="7" type="subTitle"/>
          </p:nvPr>
        </p:nvSpPr>
        <p:spPr>
          <a:xfrm>
            <a:off x="3498300" y="3857063"/>
            <a:ext cx="2147400" cy="2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8" type="body"/>
          </p:nvPr>
        </p:nvSpPr>
        <p:spPr>
          <a:xfrm>
            <a:off x="3498300" y="4115766"/>
            <a:ext cx="2147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/>
        </p:txBody>
      </p:sp>
      <p:sp>
        <p:nvSpPr>
          <p:cNvPr id="176" name="Google Shape;176;p28"/>
          <p:cNvSpPr txBox="1"/>
          <p:nvPr>
            <p:ph idx="9" type="subTitle"/>
          </p:nvPr>
        </p:nvSpPr>
        <p:spPr>
          <a:xfrm>
            <a:off x="6040450" y="3857063"/>
            <a:ext cx="2147400" cy="2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8"/>
          <p:cNvSpPr txBox="1"/>
          <p:nvPr>
            <p:ph idx="13" type="body"/>
          </p:nvPr>
        </p:nvSpPr>
        <p:spPr>
          <a:xfrm>
            <a:off x="6040450" y="4115766"/>
            <a:ext cx="2147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erif"/>
              <a:buNone/>
              <a:defRPr b="1" sz="42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81" name="Google Shape;181;p29"/>
          <p:cNvSpPr/>
          <p:nvPr/>
        </p:nvSpPr>
        <p:spPr>
          <a:xfrm>
            <a:off x="283475" y="1317561"/>
            <a:ext cx="3467100" cy="34671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82" name="Google Shape;182;p29"/>
          <p:cNvSpPr/>
          <p:nvPr>
            <p:ph idx="2" type="pic"/>
          </p:nvPr>
        </p:nvSpPr>
        <p:spPr>
          <a:xfrm>
            <a:off x="487700" y="1100550"/>
            <a:ext cx="3602100" cy="36021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9"/>
          <p:cNvSpPr/>
          <p:nvPr/>
        </p:nvSpPr>
        <p:spPr>
          <a:xfrm>
            <a:off x="5199624" y="1100550"/>
            <a:ext cx="3602100" cy="36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2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  <p:sp>
        <p:nvSpPr>
          <p:cNvPr id="184" name="Google Shape;184;p29"/>
          <p:cNvSpPr txBox="1"/>
          <p:nvPr>
            <p:ph idx="3" type="subTitle"/>
          </p:nvPr>
        </p:nvSpPr>
        <p:spPr>
          <a:xfrm>
            <a:off x="5671825" y="1720250"/>
            <a:ext cx="26577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Font typeface="Roboto Serif"/>
              <a:buNone/>
              <a:defRPr b="1" sz="25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None/>
              <a:defRPr b="1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4" type="body"/>
          </p:nvPr>
        </p:nvSpPr>
        <p:spPr>
          <a:xfrm>
            <a:off x="5545525" y="2226050"/>
            <a:ext cx="2910300" cy="15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3pPr>
            <a:lvl4pPr indent="-355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4pPr>
            <a:lvl5pPr indent="-355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5pPr>
            <a:lvl6pPr indent="-3556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6pPr>
            <a:lvl7pPr indent="-3556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sz="2000"/>
            </a:lvl7pPr>
            <a:lvl8pPr indent="-3556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sz="2000"/>
            </a:lvl8pPr>
            <a:lvl9pPr indent="-3556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sz="2000"/>
            </a:lvl9pPr>
          </a:lstStyle>
          <a:p/>
        </p:txBody>
      </p:sp>
      <p:sp>
        <p:nvSpPr>
          <p:cNvPr id="186" name="Google Shape;186;p29"/>
          <p:cNvSpPr/>
          <p:nvPr>
            <p:ph idx="5" type="pic"/>
          </p:nvPr>
        </p:nvSpPr>
        <p:spPr>
          <a:xfrm>
            <a:off x="3421975" y="1476825"/>
            <a:ext cx="1517100" cy="15171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9"/>
          <p:cNvSpPr txBox="1"/>
          <p:nvPr>
            <p:ph idx="6" type="body"/>
          </p:nvPr>
        </p:nvSpPr>
        <p:spPr>
          <a:xfrm>
            <a:off x="5671825" y="3743150"/>
            <a:ext cx="26577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  <a:defRPr sz="1200"/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  <a:defRPr sz="1200"/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 1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0"/>
          <p:cNvSpPr/>
          <p:nvPr>
            <p:ph idx="2" type="pic"/>
          </p:nvPr>
        </p:nvSpPr>
        <p:spPr>
          <a:xfrm>
            <a:off x="-1862775" y="0"/>
            <a:ext cx="5143500" cy="5143500"/>
          </a:xfrm>
          <a:prstGeom prst="flowChartDelay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0"/>
          <p:cNvSpPr txBox="1"/>
          <p:nvPr>
            <p:ph idx="1" type="subTitle"/>
          </p:nvPr>
        </p:nvSpPr>
        <p:spPr>
          <a:xfrm>
            <a:off x="3476475" y="1981200"/>
            <a:ext cx="54582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Roboto Serif"/>
              <a:buNone/>
              <a:defRPr b="1" sz="3800"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3" type="body"/>
          </p:nvPr>
        </p:nvSpPr>
        <p:spPr>
          <a:xfrm>
            <a:off x="3476475" y="2609850"/>
            <a:ext cx="4505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 2">
  <p:cSld name="MAIN_POINT_1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1"/>
          <p:cNvSpPr/>
          <p:nvPr>
            <p:ph idx="2" type="pic"/>
          </p:nvPr>
        </p:nvSpPr>
        <p:spPr>
          <a:xfrm>
            <a:off x="-1862775" y="0"/>
            <a:ext cx="5143500" cy="5143500"/>
          </a:xfrm>
          <a:prstGeom prst="flowChartDelay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3476475" y="1981200"/>
            <a:ext cx="54582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Roboto Serif"/>
              <a:buNone/>
              <a:defRPr b="1" sz="3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3" type="body"/>
          </p:nvPr>
        </p:nvSpPr>
        <p:spPr>
          <a:xfrm>
            <a:off x="3476475" y="2609850"/>
            <a:ext cx="4505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Gallery">
  <p:cSld name="CUSTOM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>
            <p:ph idx="2" type="pic"/>
          </p:nvPr>
        </p:nvSpPr>
        <p:spPr>
          <a:xfrm>
            <a:off x="3539925" y="243425"/>
            <a:ext cx="1696800" cy="16968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32"/>
          <p:cNvSpPr/>
          <p:nvPr>
            <p:ph idx="3" type="pic"/>
          </p:nvPr>
        </p:nvSpPr>
        <p:spPr>
          <a:xfrm>
            <a:off x="6620900" y="1364900"/>
            <a:ext cx="2147400" cy="214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2"/>
          <p:cNvSpPr/>
          <p:nvPr>
            <p:ph idx="4" type="pic"/>
          </p:nvPr>
        </p:nvSpPr>
        <p:spPr>
          <a:xfrm>
            <a:off x="264725" y="1831950"/>
            <a:ext cx="2789700" cy="27897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32"/>
          <p:cNvSpPr/>
          <p:nvPr>
            <p:ph idx="5" type="pic"/>
          </p:nvPr>
        </p:nvSpPr>
        <p:spPr>
          <a:xfrm>
            <a:off x="3404025" y="3975500"/>
            <a:ext cx="2147400" cy="214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Roboto Serif"/>
              <a:buNone/>
              <a:defRPr b="1" sz="54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3589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hyperlink" Target="https://colab.research.google.com/drive/1hv6s1zg5k0EJHqnrPCFt-C6tAjFE9LIQ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cription of a dream being displayed as a background image" id="209" name="Google Shape;209;p34"/>
          <p:cNvPicPr preferRelativeResize="0"/>
          <p:nvPr/>
        </p:nvPicPr>
        <p:blipFill rotWithShape="1">
          <a:blip r:embed="rId3">
            <a:alphaModFix/>
          </a:blip>
          <a:srcRect b="4354" l="0" r="0" t="4354"/>
          <a:stretch/>
        </p:blipFill>
        <p:spPr>
          <a:xfrm>
            <a:off x="3509750" y="0"/>
            <a:ext cx="56342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 rot="-5400000">
            <a:off x="-4783975" y="-2589875"/>
            <a:ext cx="9522600" cy="9522600"/>
          </a:xfrm>
          <a:prstGeom prst="pie">
            <a:avLst>
              <a:gd fmla="val 0" name="adj1"/>
              <a:gd fmla="val 10791941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1" name="Google Shape;211;p34"/>
          <p:cNvSpPr txBox="1"/>
          <p:nvPr>
            <p:ph type="ctrTitle"/>
          </p:nvPr>
        </p:nvSpPr>
        <p:spPr>
          <a:xfrm>
            <a:off x="311704" y="1463846"/>
            <a:ext cx="4728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 Visualizer</a:t>
            </a:r>
            <a:endParaRPr/>
          </a:p>
        </p:txBody>
      </p:sp>
      <p:sp>
        <p:nvSpPr>
          <p:cNvPr id="212" name="Google Shape;212;p34"/>
          <p:cNvSpPr txBox="1"/>
          <p:nvPr>
            <p:ph idx="1" type="subTitle"/>
          </p:nvPr>
        </p:nvSpPr>
        <p:spPr>
          <a:xfrm>
            <a:off x="311700" y="3552100"/>
            <a:ext cx="386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MAH</a:t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403550" y="1176650"/>
            <a:ext cx="1388700" cy="28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AIIE </a:t>
            </a:r>
            <a:r>
              <a:rPr lang="en" sz="9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Summer 2025</a:t>
            </a:r>
            <a:endParaRPr sz="900">
              <a:solidFill>
                <a:schemeClr val="lt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idx="1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💡</a:t>
            </a:r>
            <a:r>
              <a:rPr lang="en"/>
              <a:t>Technology Used</a:t>
            </a: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💡</a:t>
            </a:r>
            <a:endParaRPr/>
          </a:p>
        </p:txBody>
      </p:sp>
      <p:sp>
        <p:nvSpPr>
          <p:cNvPr id="279" name="Google Shape;279;p43"/>
          <p:cNvSpPr txBox="1"/>
          <p:nvPr>
            <p:ph idx="3" type="subTitle"/>
          </p:nvPr>
        </p:nvSpPr>
        <p:spPr>
          <a:xfrm>
            <a:off x="5671825" y="1720250"/>
            <a:ext cx="26577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280" name="Google Shape;280;p43"/>
          <p:cNvSpPr txBox="1"/>
          <p:nvPr>
            <p:ph idx="4" type="body"/>
          </p:nvPr>
        </p:nvSpPr>
        <p:spPr>
          <a:xfrm>
            <a:off x="5132325" y="2378450"/>
            <a:ext cx="35091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7584" lvl="0" marL="329184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gemini-2.0-flash-lite</a:t>
            </a:r>
            <a:endParaRPr/>
          </a:p>
          <a:p>
            <a:pPr indent="-227584" lvl="0" marL="329184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</a:t>
            </a:r>
            <a:r>
              <a:rPr lang="en"/>
              <a:t>emini-2.0-flash-preview-image-generation</a:t>
            </a:r>
            <a:endParaRPr/>
          </a:p>
          <a:p>
            <a:pPr indent="-227584" lvl="0" marL="329184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Lyria-realtime-exp</a:t>
            </a:r>
            <a:endParaRPr u="sng"/>
          </a:p>
        </p:txBody>
      </p:sp>
      <p:sp>
        <p:nvSpPr>
          <p:cNvPr id="281" name="Google Shape;281;p43"/>
          <p:cNvSpPr/>
          <p:nvPr/>
        </p:nvSpPr>
        <p:spPr>
          <a:xfrm>
            <a:off x="254800" y="1276350"/>
            <a:ext cx="3509100" cy="3516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680500" y="1815500"/>
            <a:ext cx="26577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Multimodality</a:t>
            </a:r>
            <a:endParaRPr/>
          </a:p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 flipH="1">
            <a:off x="302850" y="2245100"/>
            <a:ext cx="33648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- Interpret dream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- visual representation of dream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- generated music to reflect mood of dream</a:t>
            </a:r>
            <a:endParaRPr u="sng"/>
          </a:p>
        </p:txBody>
      </p:sp>
      <p:sp>
        <p:nvSpPr>
          <p:cNvPr id="284" name="Google Shape;284;p43"/>
          <p:cNvSpPr/>
          <p:nvPr/>
        </p:nvSpPr>
        <p:spPr>
          <a:xfrm>
            <a:off x="739200" y="2336400"/>
            <a:ext cx="2492100" cy="31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543875" y="2654700"/>
            <a:ext cx="2853900" cy="6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3"/>
          <p:cNvSpPr/>
          <p:nvPr/>
        </p:nvSpPr>
        <p:spPr>
          <a:xfrm>
            <a:off x="469725" y="3264300"/>
            <a:ext cx="3082200" cy="6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7" name="Google Shape;287;p43"/>
          <p:cNvCxnSpPr>
            <a:stCxn id="284" idx="3"/>
          </p:cNvCxnSpPr>
          <p:nvPr/>
        </p:nvCxnSpPr>
        <p:spPr>
          <a:xfrm>
            <a:off x="3231300" y="2495550"/>
            <a:ext cx="2500500" cy="13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43"/>
          <p:cNvCxnSpPr>
            <a:stCxn id="285" idx="3"/>
          </p:cNvCxnSpPr>
          <p:nvPr/>
        </p:nvCxnSpPr>
        <p:spPr>
          <a:xfrm flipH="1" rot="10800000">
            <a:off x="3397775" y="2950200"/>
            <a:ext cx="1981800" cy="9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3"/>
          <p:cNvCxnSpPr>
            <a:stCxn id="286" idx="3"/>
          </p:cNvCxnSpPr>
          <p:nvPr/>
        </p:nvCxnSpPr>
        <p:spPr>
          <a:xfrm flipH="1" rot="10800000">
            <a:off x="3551925" y="3556200"/>
            <a:ext cx="2299200" cy="12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ream" id="294" name="Google Shape;294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62775" y="0"/>
            <a:ext cx="5143500" cy="5143500"/>
          </a:xfrm>
          <a:prstGeom prst="flowChartDelay">
            <a:avLst/>
          </a:prstGeom>
        </p:spPr>
      </p:pic>
      <p:sp>
        <p:nvSpPr>
          <p:cNvPr id="295" name="Google Shape;295;p44"/>
          <p:cNvSpPr txBox="1"/>
          <p:nvPr>
            <p:ph idx="1" type="subTitle"/>
          </p:nvPr>
        </p:nvSpPr>
        <p:spPr>
          <a:xfrm>
            <a:off x="3476475" y="1981200"/>
            <a:ext cx="5458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📖</a:t>
            </a:r>
            <a:r>
              <a:rPr lang="en"/>
              <a:t>Demo</a:t>
            </a: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📖</a:t>
            </a:r>
            <a:endParaRPr/>
          </a:p>
        </p:txBody>
      </p:sp>
      <p:sp>
        <p:nvSpPr>
          <p:cNvPr id="296" name="Google Shape;296;p44"/>
          <p:cNvSpPr txBox="1"/>
          <p:nvPr>
            <p:ph idx="3" type="body"/>
          </p:nvPr>
        </p:nvSpPr>
        <p:spPr>
          <a:xfrm>
            <a:off x="3476475" y="2609850"/>
            <a:ext cx="45054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Dream Visualizer Colab Notebook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97" name="Google Shape;297;p44"/>
          <p:cNvSpPr/>
          <p:nvPr/>
        </p:nvSpPr>
        <p:spPr>
          <a:xfrm>
            <a:off x="3580280" y="1691992"/>
            <a:ext cx="1055100" cy="28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Lorem Ipsum </a:t>
            </a:r>
            <a:endParaRPr sz="900">
              <a:solidFill>
                <a:schemeClr val="lt1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idx="2" type="body"/>
          </p:nvPr>
        </p:nvSpPr>
        <p:spPr>
          <a:xfrm>
            <a:off x="4927750" y="1476302"/>
            <a:ext cx="3619800" cy="27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500"/>
              <a:t>Learned how to integrate </a:t>
            </a:r>
            <a:r>
              <a:rPr b="1" lang="en" sz="1500"/>
              <a:t>multimodal AI models</a:t>
            </a:r>
            <a:r>
              <a:rPr lang="en" sz="1500"/>
              <a:t> (text, image, music)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/>
              <a:t>Improved our skills in </a:t>
            </a:r>
            <a:r>
              <a:rPr b="1" lang="en" sz="1500"/>
              <a:t>debugging, teamwork</a:t>
            </a:r>
            <a:r>
              <a:rPr lang="en" sz="1500"/>
              <a:t>, and adapting quickly when tools didn’t work as expected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en" sz="1500"/>
              <a:t>Gained a better understanding of </a:t>
            </a:r>
            <a:r>
              <a:rPr b="1" lang="en" sz="1500"/>
              <a:t>how AI can be used for self-expression and mental health</a:t>
            </a:r>
            <a:endParaRPr sz="1500"/>
          </a:p>
        </p:txBody>
      </p:sp>
      <p:sp>
        <p:nvSpPr>
          <p:cNvPr id="303" name="Google Shape;303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Experience &amp; Lessons Learned 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656850" y="14762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523"/>
              <a:t>Overall, this project was a success.</a:t>
            </a:r>
            <a:r>
              <a:rPr lang="en" sz="6523"/>
              <a:t> Despite the challenges, we were able to overcome obstacles and grow both our technical and creative skills.</a:t>
            </a:r>
            <a:endParaRPr sz="65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523"/>
              <a:t>Working in a hands-on, problem solving environment gave us valuable experience and a deeper understanding of what it’s like to build real-world applications preparing us for future careers in the tech industry.</a:t>
            </a:r>
            <a:endParaRPr sz="652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76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ct val="64705"/>
              <a:buFont typeface="Arial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idx="6" type="subTitle"/>
          </p:nvPr>
        </p:nvSpPr>
        <p:spPr>
          <a:xfrm>
            <a:off x="6212275" y="15647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didn’t manage to do </a:t>
            </a:r>
            <a:endParaRPr/>
          </a:p>
        </p:txBody>
      </p:sp>
      <p:sp>
        <p:nvSpPr>
          <p:cNvPr id="310" name="Google Shape;310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Handling missing API keys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Getting gemini to return text, image, and music reliably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Connecting frontend and backend smoothly </a:t>
            </a:r>
            <a:endParaRPr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7117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improved the results by making the prompt be more specific and meaningful focusing on the emotional, symbolic, and psychological aspect of dreams. </a:t>
            </a:r>
            <a:endParaRPr/>
          </a:p>
        </p:txBody>
      </p:sp>
      <p:sp>
        <p:nvSpPr>
          <p:cNvPr id="312" name="Google Shape;312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planned to implement text sentiment analysis and implementing a </a:t>
            </a:r>
            <a:r>
              <a:rPr lang="en"/>
              <a:t>dataset</a:t>
            </a:r>
            <a:r>
              <a:rPr lang="en"/>
              <a:t> through kaggle but we dealt with time </a:t>
            </a:r>
            <a:r>
              <a:rPr lang="en"/>
              <a:t>constraints</a:t>
            </a:r>
            <a:r>
              <a:rPr lang="en"/>
              <a:t> and overlaps in the output. </a:t>
            </a:r>
            <a:endParaRPr/>
          </a:p>
        </p:txBody>
      </p:sp>
      <p:sp>
        <p:nvSpPr>
          <p:cNvPr id="313" name="Google Shape;313;p46"/>
          <p:cNvSpPr txBox="1"/>
          <p:nvPr>
            <p:ph idx="4" type="subTitle"/>
          </p:nvPr>
        </p:nvSpPr>
        <p:spPr>
          <a:xfrm>
            <a:off x="711775" y="1564750"/>
            <a:ext cx="25671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improve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results</a:t>
            </a:r>
            <a:endParaRPr/>
          </a:p>
        </p:txBody>
      </p:sp>
      <p:sp>
        <p:nvSpPr>
          <p:cNvPr id="314" name="Google Shape;314;p46"/>
          <p:cNvSpPr txBox="1"/>
          <p:nvPr>
            <p:ph idx="5" type="subTitle"/>
          </p:nvPr>
        </p:nvSpPr>
        <p:spPr>
          <a:xfrm>
            <a:off x="3347725" y="1564750"/>
            <a:ext cx="25671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challenges we faced</a:t>
            </a:r>
            <a:endParaRPr/>
          </a:p>
        </p:txBody>
      </p:sp>
      <p:sp>
        <p:nvSpPr>
          <p:cNvPr id="315" name="Google Shape;31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1" type="subTitle"/>
          </p:nvPr>
        </p:nvSpPr>
        <p:spPr>
          <a:xfrm>
            <a:off x="3476475" y="1981200"/>
            <a:ext cx="54582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🌱</a:t>
            </a:r>
            <a:r>
              <a:rPr lang="en"/>
              <a:t>Thank You!</a:t>
            </a: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🌱</a:t>
            </a:r>
            <a:endParaRPr/>
          </a:p>
        </p:txBody>
      </p:sp>
      <p:pic>
        <p:nvPicPr>
          <p:cNvPr descr="a cool dream"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5" y="927275"/>
            <a:ext cx="3171675" cy="31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1032600" y="257925"/>
            <a:ext cx="7078800" cy="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Chaperones</a:t>
            </a:r>
            <a:endParaRPr/>
          </a:p>
        </p:txBody>
      </p:sp>
      <p:pic>
        <p:nvPicPr>
          <p:cNvPr id="219" name="Google Shape;219;p35" title="IMG_5755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99" l="0" r="0" t="1009"/>
          <a:stretch/>
        </p:blipFill>
        <p:spPr>
          <a:xfrm>
            <a:off x="893000" y="1434888"/>
            <a:ext cx="2273700" cy="2273700"/>
          </a:xfrm>
          <a:prstGeom prst="ellipse">
            <a:avLst/>
          </a:prstGeom>
        </p:spPr>
      </p:pic>
      <p:sp>
        <p:nvSpPr>
          <p:cNvPr id="220" name="Google Shape;220;p35"/>
          <p:cNvSpPr txBox="1"/>
          <p:nvPr>
            <p:ph idx="3" type="subTitle"/>
          </p:nvPr>
        </p:nvSpPr>
        <p:spPr>
          <a:xfrm>
            <a:off x="956150" y="3857063"/>
            <a:ext cx="21474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Melodie Cornelly</a:t>
            </a:r>
            <a:endParaRPr/>
          </a:p>
        </p:txBody>
      </p:sp>
      <p:pic>
        <p:nvPicPr>
          <p:cNvPr id="221" name="Google Shape;221;p35" title="headshotphoto.jpg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34887" l="0" r="0" t="-26"/>
          <a:stretch/>
        </p:blipFill>
        <p:spPr>
          <a:xfrm>
            <a:off x="3435150" y="1434888"/>
            <a:ext cx="2273700" cy="2273700"/>
          </a:xfrm>
          <a:prstGeom prst="ellipse">
            <a:avLst/>
          </a:prstGeom>
        </p:spPr>
      </p:pic>
      <p:pic>
        <p:nvPicPr>
          <p:cNvPr descr="A stick figure with green eyes and messy hair. A little brown a little white." id="222" name="Google Shape;222;p35"/>
          <p:cNvPicPr preferRelativeResize="0"/>
          <p:nvPr>
            <p:ph idx="6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7300" y="1434888"/>
            <a:ext cx="2273700" cy="2273700"/>
          </a:xfrm>
          <a:prstGeom prst="ellipse">
            <a:avLst/>
          </a:prstGeom>
        </p:spPr>
      </p:pic>
      <p:sp>
        <p:nvSpPr>
          <p:cNvPr id="223" name="Google Shape;223;p35"/>
          <p:cNvSpPr txBox="1"/>
          <p:nvPr>
            <p:ph idx="7" type="subTitle"/>
          </p:nvPr>
        </p:nvSpPr>
        <p:spPr>
          <a:xfrm>
            <a:off x="3498300" y="3857063"/>
            <a:ext cx="21474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Amanda Loeung</a:t>
            </a:r>
            <a:endParaRPr/>
          </a:p>
        </p:txBody>
      </p:sp>
      <p:sp>
        <p:nvSpPr>
          <p:cNvPr id="224" name="Google Shape;224;p35"/>
          <p:cNvSpPr txBox="1"/>
          <p:nvPr>
            <p:ph idx="9" type="subTitle"/>
          </p:nvPr>
        </p:nvSpPr>
        <p:spPr>
          <a:xfrm>
            <a:off x="6040450" y="3857063"/>
            <a:ext cx="2147400" cy="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Hamza Harb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137975" y="2044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None/>
            </a:pPr>
            <a:r>
              <a:rPr lang="en" sz="6000"/>
              <a:t>Our Focus</a:t>
            </a:r>
            <a:endParaRPr sz="6000"/>
          </a:p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939500" y="724075"/>
            <a:ext cx="3837000" cy="7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lt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31" name="Google Shape;231;p36"/>
          <p:cNvSpPr txBox="1"/>
          <p:nvPr/>
        </p:nvSpPr>
        <p:spPr>
          <a:xfrm>
            <a:off x="1768175" y="1294425"/>
            <a:ext cx="784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Noto Emoji"/>
                <a:ea typeface="Noto Emoji"/>
                <a:cs typeface="Noto Emoji"/>
                <a:sym typeface="Noto Emoji"/>
              </a:rPr>
              <a:t>🌙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6590450" y="1294425"/>
            <a:ext cx="784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137975" y="182360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5862"/>
              <a:buFont typeface="Arial"/>
              <a:buNone/>
            </a:pPr>
            <a:r>
              <a:rPr lang="en" sz="1450">
                <a:latin typeface="Roboto Serif"/>
                <a:ea typeface="Roboto Serif"/>
                <a:cs typeface="Roboto Serif"/>
                <a:sym typeface="Roboto Serif"/>
              </a:rPr>
              <a:t>This</a:t>
            </a:r>
            <a:r>
              <a:rPr b="1" lang="en" sz="1450">
                <a:latin typeface="Roboto Serif"/>
                <a:ea typeface="Roboto Serif"/>
                <a:cs typeface="Roboto Serif"/>
                <a:sym typeface="Roboto Serif"/>
              </a:rPr>
              <a:t> Dream Visualizer</a:t>
            </a:r>
            <a:r>
              <a:rPr lang="en" sz="1450">
                <a:latin typeface="Roboto Serif"/>
                <a:ea typeface="Roboto Serif"/>
                <a:cs typeface="Roboto Serif"/>
                <a:sym typeface="Roboto Serif"/>
              </a:rPr>
              <a:t> uses AI to turn written dreams into text interpretations, an image of the described dream, and music that could potentially help manage any feelings that stem from that dream. e</a:t>
            </a:r>
            <a:r>
              <a:rPr lang="en" sz="145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am</a:t>
            </a:r>
            <a:endParaRPr/>
          </a:p>
        </p:txBody>
      </p:sp>
      <p:pic>
        <p:nvPicPr>
          <p:cNvPr descr="a dream   "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/>
        </p:nvSpPr>
        <p:spPr>
          <a:xfrm>
            <a:off x="137975" y="2955050"/>
            <a:ext cx="40452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Many people experience vivid or confusing dreams but don’t have a way to understand what they mean. 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The problem we’re solving is the lack of an accessible tool that can help people:</a:t>
            </a:r>
            <a:endParaRPr b="1"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1.</a:t>
            </a: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Interpret their dreams emotionally and symbolically</a:t>
            </a:r>
            <a:b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</a:b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2.Visualize their dreams through AI-generated images</a:t>
            </a:r>
            <a:b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</a:br>
            <a:r>
              <a:rPr lang="en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3.Reflect on their inner thoughts in a meaningful way through music. </a:t>
            </a:r>
            <a:endParaRPr sz="11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idx="2" type="body"/>
          </p:nvPr>
        </p:nvSpPr>
        <p:spPr>
          <a:xfrm>
            <a:off x="396325" y="1539825"/>
            <a:ext cx="3705000" cy="30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4620" lvl="0" marL="182880" rtl="0" algn="l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Take the description of the user’s dream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-134620" lvl="0" marL="182880" rtl="0" algn="l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Interpret the possible meanings behind the dream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-134620" lvl="0" marL="182880" rtl="0" algn="l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Display an image reflecting the description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  <a:p>
            <a:pPr indent="-134620" lvl="0" marL="182880" rtl="0" algn="l">
              <a:spcBef>
                <a:spcPts val="0"/>
              </a:spcBef>
              <a:spcAft>
                <a:spcPts val="0"/>
              </a:spcAft>
              <a:buSzPts val="1400"/>
              <a:buFont typeface="Roboto Serif"/>
              <a:buChar char="●"/>
            </a:pPr>
            <a:r>
              <a:rPr lang="en">
                <a:latin typeface="Roboto Serif"/>
                <a:ea typeface="Roboto Serif"/>
                <a:cs typeface="Roboto Serif"/>
                <a:sym typeface="Roboto Serif"/>
              </a:rPr>
              <a:t>Generate music that help give a sentiment.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92225" y="575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pic>
        <p:nvPicPr>
          <p:cNvPr descr="a dream   "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425" y="0"/>
            <a:ext cx="4789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-12175"/>
            <a:ext cx="85206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the Dream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50" y="933425"/>
            <a:ext cx="7435488" cy="40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Image</a:t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825" y="937025"/>
            <a:ext cx="5442351" cy="41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-5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the Audio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950" y="907250"/>
            <a:ext cx="6184100" cy="41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4419600" y="837950"/>
            <a:ext cx="4071900" cy="24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the Audio </a:t>
            </a:r>
            <a:r>
              <a:rPr lang="en"/>
              <a:t>(cont.)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275"/>
            <a:ext cx="388083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2261"/>
            <a:ext cx="9144001" cy="129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idx="1" type="subTitle"/>
          </p:nvPr>
        </p:nvSpPr>
        <p:spPr>
          <a:xfrm>
            <a:off x="311700" y="738025"/>
            <a:ext cx="8581200" cy="42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Tool &amp; Library: Google Colab</a:t>
            </a:r>
            <a:endParaRPr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google.colab.userdata: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library specific to Google Colab for accessing user data like secrets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Python </a:t>
            </a:r>
            <a:r>
              <a:rPr lang="en" u="sng"/>
              <a:t>Libraries:</a:t>
            </a:r>
            <a:endParaRPr u="sng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google-generativeai: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interact with Google's AI models via their APIs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PIL (Pillow):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images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io: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types of I/O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IPython.display: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displaying output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base64: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encoding and decoding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asyncio: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asynchronous code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wave: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reading and writing WAV audio files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nest_asyncio: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allow nesting</a:t>
            </a:r>
            <a:endParaRPr/>
          </a:p>
        </p:txBody>
      </p:sp>
      <p:sp>
        <p:nvSpPr>
          <p:cNvPr id="273" name="Google Shape;273;p42"/>
          <p:cNvSpPr txBox="1"/>
          <p:nvPr>
            <p:ph type="ctrTitle"/>
          </p:nvPr>
        </p:nvSpPr>
        <p:spPr>
          <a:xfrm>
            <a:off x="2756600" y="269225"/>
            <a:ext cx="6233100" cy="5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📚</a:t>
            </a:r>
            <a:r>
              <a:rPr lang="en" sz="4200"/>
              <a:t>Tool and </a:t>
            </a:r>
            <a:r>
              <a:rPr lang="en" sz="4200"/>
              <a:t>Libraries</a:t>
            </a:r>
            <a:r>
              <a:rPr lang="en" sz="4000">
                <a:latin typeface="Noto Emoji"/>
                <a:ea typeface="Noto Emoji"/>
                <a:cs typeface="Noto Emoji"/>
                <a:sym typeface="Noto Emoji"/>
              </a:rPr>
              <a:t>📚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eld Trip">
  <a:themeElements>
    <a:clrScheme name="Simple Light">
      <a:dk1>
        <a:srgbClr val="351C75"/>
      </a:dk1>
      <a:lt1>
        <a:srgbClr val="EEEEEE"/>
      </a:lt1>
      <a:dk2>
        <a:srgbClr val="D9D2E9"/>
      </a:dk2>
      <a:lt2>
        <a:srgbClr val="000000"/>
      </a:lt2>
      <a:accent1>
        <a:srgbClr val="007991"/>
      </a:accent1>
      <a:accent2>
        <a:srgbClr val="FE6D73"/>
      </a:accent2>
      <a:accent3>
        <a:srgbClr val="F3A712"/>
      </a:accent3>
      <a:accent4>
        <a:srgbClr val="998650"/>
      </a:accent4>
      <a:accent5>
        <a:srgbClr val="77966D"/>
      </a:accent5>
      <a:accent6>
        <a:srgbClr val="626D5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